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Roboto Bold" panose="02000000000000000000" pitchFamily="2" charset="0"/>
      <p:regular r:id="rId18"/>
      <p:bold r:id="rId19"/>
    </p:embeddedFont>
    <p:embeddedFont>
      <p:font typeface="Roboto Slab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2100" y="7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‹№›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CF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0238" y="3242672"/>
            <a:ext cx="8663140" cy="90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Аналіз ризиків проєкту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50238" y="4477645"/>
            <a:ext cx="9445523" cy="548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Вебплатформа для фрилансерів і замовників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50238" y="6022772"/>
            <a:ext cx="9445523" cy="878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 dirty="0" err="1">
                <a:solidFill>
                  <a:srgbClr val="15213F"/>
                </a:solidFill>
                <a:latin typeface="Roboto Bold"/>
                <a:ea typeface="Roboto Bold"/>
                <a:cs typeface="Roboto Bold"/>
                <a:sym typeface="Roboto Bold"/>
              </a:rPr>
              <a:t>Виконали</a:t>
            </a:r>
            <a:r>
              <a:rPr lang="en-US" sz="2187" b="1" dirty="0">
                <a:solidFill>
                  <a:srgbClr val="15213F"/>
                </a:solidFill>
                <a:latin typeface="Roboto Bold"/>
                <a:ea typeface="Roboto Bold"/>
                <a:cs typeface="Roboto Bold"/>
                <a:sym typeface="Roboto Bold"/>
              </a:rPr>
              <a:t>:</a:t>
            </a:r>
            <a:endParaRPr lang="uk-UA" sz="2187" b="1" dirty="0">
              <a:solidFill>
                <a:srgbClr val="15213F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algn="l">
              <a:lnSpc>
                <a:spcPts val="3562"/>
              </a:lnSpc>
            </a:pPr>
            <a:r>
              <a:rPr lang="en-US" sz="2187" dirty="0" err="1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Олексій</a:t>
            </a:r>
            <a:r>
              <a:rPr lang="en-US" sz="2187" dirty="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87" dirty="0" err="1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Олексій</a:t>
            </a:r>
            <a:r>
              <a:rPr lang="en-US" sz="2187" dirty="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187" dirty="0" err="1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Морека</a:t>
            </a:r>
            <a:r>
              <a:rPr lang="en-US" sz="2187" dirty="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87" dirty="0" err="1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Олександр</a:t>
            </a:r>
            <a:endParaRPr lang="en-US" sz="2187" dirty="0">
              <a:solidFill>
                <a:srgbClr val="1521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CF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92238" y="986285"/>
            <a:ext cx="7088238" cy="90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Висновок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2635453"/>
            <a:ext cx="637880" cy="637880"/>
            <a:chOff x="0" y="0"/>
            <a:chExt cx="850506" cy="8505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0392" cy="850392"/>
            </a:xfrm>
            <a:custGeom>
              <a:avLst/>
              <a:gdLst/>
              <a:ahLst/>
              <a:cxnLst/>
              <a:rect l="l" t="t" r="r" b="b"/>
              <a:pathLst>
                <a:path w="850392" h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9ECF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1913630" y="2713730"/>
            <a:ext cx="5885412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Ідентифіковано ключові ризики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13630" y="3363963"/>
            <a:ext cx="7734148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Проведено комплексний аналіз усіх потенційних загроз проєкту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92238" y="4933502"/>
            <a:ext cx="637880" cy="637880"/>
            <a:chOff x="0" y="0"/>
            <a:chExt cx="850506" cy="8505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0392" cy="850392"/>
            </a:xfrm>
            <a:custGeom>
              <a:avLst/>
              <a:gdLst/>
              <a:ahLst/>
              <a:cxnLst/>
              <a:rect l="l" t="t" r="r" b="b"/>
              <a:pathLst>
                <a:path w="850392" h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9ECF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1913630" y="5011788"/>
            <a:ext cx="5955211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Розроблено стратегії реагування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13630" y="5662022"/>
            <a:ext cx="7734148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Для кожного ризику визначено конкретні заходи мінімізації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92238" y="7231561"/>
            <a:ext cx="637880" cy="637880"/>
            <a:chOff x="0" y="0"/>
            <a:chExt cx="850506" cy="8505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50392" cy="850392"/>
            </a:xfrm>
            <a:custGeom>
              <a:avLst/>
              <a:gdLst/>
              <a:ahLst/>
              <a:cxnLst/>
              <a:rect l="l" t="t" r="r" b="b"/>
              <a:pathLst>
                <a:path w="850392" h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9ECF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1913630" y="7309847"/>
            <a:ext cx="6504832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Забезпечено ефективне управління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13630" y="7960071"/>
            <a:ext cx="7734148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Систематичний підхід дозволяє досягти поставленої мети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93371" y="1965021"/>
            <a:ext cx="11301259" cy="5373402"/>
          </a:xfrm>
          <a:custGeom>
            <a:avLst/>
            <a:gdLst/>
            <a:ahLst/>
            <a:cxnLst/>
            <a:rect l="l" t="t" r="r" b="b"/>
            <a:pathLst>
              <a:path w="11301259" h="5373402">
                <a:moveTo>
                  <a:pt x="0" y="0"/>
                </a:moveTo>
                <a:lnTo>
                  <a:pt x="11301258" y="0"/>
                </a:lnTo>
                <a:lnTo>
                  <a:pt x="11301258" y="5373402"/>
                </a:lnTo>
                <a:lnTo>
                  <a:pt x="0" y="5373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304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CF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92238" y="1021709"/>
            <a:ext cx="7179621" cy="90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Коротко про проєкт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511771"/>
            <a:ext cx="6956079" cy="1456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Проєкт передбачає створення вебплатформи, де замовники можуть публікувати проєкти, а фрилансери — переглядати їх і подавати заявки.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4127744"/>
            <a:ext cx="6956079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Платформа орієнтована на простоту, швидкодію та базову взаємодію між користувачами, забезпечуючи ефективне з'єднання між талантами та можливостями.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8649595" y="2670867"/>
            <a:ext cx="8655548" cy="5547722"/>
          </a:xfrm>
          <a:custGeom>
            <a:avLst/>
            <a:gdLst/>
            <a:ahLst/>
            <a:cxnLst/>
            <a:rect l="l" t="t" r="r" b="b"/>
            <a:pathLst>
              <a:path w="8655548" h="5547722">
                <a:moveTo>
                  <a:pt x="0" y="0"/>
                </a:moveTo>
                <a:lnTo>
                  <a:pt x="8655549" y="0"/>
                </a:lnTo>
                <a:lnTo>
                  <a:pt x="8655549" y="5547722"/>
                </a:lnTo>
                <a:lnTo>
                  <a:pt x="0" y="5547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" r="-53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CF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92238" y="1034806"/>
            <a:ext cx="12796542" cy="90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Чому важливо аналізувати ризики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2238" y="2506866"/>
            <a:ext cx="8009934" cy="3221384"/>
            <a:chOff x="0" y="0"/>
            <a:chExt cx="10679913" cy="42951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679811" cy="4295140"/>
            </a:xfrm>
            <a:custGeom>
              <a:avLst/>
              <a:gdLst/>
              <a:ahLst/>
              <a:cxnLst/>
              <a:rect l="l" t="t" r="r" b="b"/>
              <a:pathLst>
                <a:path w="10679811" h="4295140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0623169" y="0"/>
                  </a:lnTo>
                  <a:cubicBezTo>
                    <a:pt x="10654537" y="0"/>
                    <a:pt x="10679811" y="25400"/>
                    <a:pt x="10679811" y="56642"/>
                  </a:cubicBezTo>
                  <a:lnTo>
                    <a:pt x="10679811" y="4238498"/>
                  </a:lnTo>
                  <a:cubicBezTo>
                    <a:pt x="10679811" y="4269867"/>
                    <a:pt x="10654411" y="4295140"/>
                    <a:pt x="10623169" y="4295140"/>
                  </a:cubicBezTo>
                  <a:lnTo>
                    <a:pt x="56642" y="4295140"/>
                  </a:lnTo>
                  <a:cubicBezTo>
                    <a:pt x="25400" y="4295140"/>
                    <a:pt x="0" y="4269740"/>
                    <a:pt x="0" y="4238498"/>
                  </a:cubicBezTo>
                  <a:close/>
                </a:path>
              </a:pathLst>
            </a:custGeom>
            <a:solidFill>
              <a:srgbClr val="E9ECF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9" name="Freeform 9" descr="preencoded.png"/>
          <p:cNvSpPr/>
          <p:nvPr/>
        </p:nvSpPr>
        <p:spPr>
          <a:xfrm>
            <a:off x="1275759" y="2790377"/>
            <a:ext cx="850554" cy="850554"/>
          </a:xfrm>
          <a:custGeom>
            <a:avLst/>
            <a:gdLst/>
            <a:ahLst/>
            <a:cxnLst/>
            <a:rect l="l" t="t" r="r" b="b"/>
            <a:pathLst>
              <a:path w="850554" h="850554">
                <a:moveTo>
                  <a:pt x="0" y="0"/>
                </a:moveTo>
                <a:lnTo>
                  <a:pt x="850554" y="0"/>
                </a:lnTo>
                <a:lnTo>
                  <a:pt x="850554" y="850554"/>
                </a:lnTo>
                <a:lnTo>
                  <a:pt x="0" y="85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 descr="preencoded.png"/>
          <p:cNvSpPr/>
          <p:nvPr/>
        </p:nvSpPr>
        <p:spPr>
          <a:xfrm>
            <a:off x="1509712" y="3024188"/>
            <a:ext cx="382638" cy="382638"/>
          </a:xfrm>
          <a:custGeom>
            <a:avLst/>
            <a:gdLst/>
            <a:ahLst/>
            <a:cxnLst/>
            <a:rect l="l" t="t" r="r" b="b"/>
            <a:pathLst>
              <a:path w="382638" h="382638">
                <a:moveTo>
                  <a:pt x="0" y="0"/>
                </a:moveTo>
                <a:lnTo>
                  <a:pt x="382639" y="0"/>
                </a:lnTo>
                <a:lnTo>
                  <a:pt x="382639" y="382638"/>
                </a:lnTo>
                <a:lnTo>
                  <a:pt x="0" y="382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75759" y="3905402"/>
            <a:ext cx="3544043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Раннє виявлення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5759" y="4442222"/>
            <a:ext cx="7442892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Виявлення потенційних проблем заздалегідь дозволяє підготуватися до них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85684" y="2506866"/>
            <a:ext cx="8010077" cy="3221384"/>
            <a:chOff x="0" y="0"/>
            <a:chExt cx="10680103" cy="429517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80065" cy="4295140"/>
            </a:xfrm>
            <a:custGeom>
              <a:avLst/>
              <a:gdLst/>
              <a:ahLst/>
              <a:cxnLst/>
              <a:rect l="l" t="t" r="r" b="b"/>
              <a:pathLst>
                <a:path w="10680065" h="4295140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0623423" y="0"/>
                  </a:lnTo>
                  <a:cubicBezTo>
                    <a:pt x="10654792" y="0"/>
                    <a:pt x="10680065" y="25400"/>
                    <a:pt x="10680065" y="56642"/>
                  </a:cubicBezTo>
                  <a:lnTo>
                    <a:pt x="10680065" y="4238498"/>
                  </a:lnTo>
                  <a:cubicBezTo>
                    <a:pt x="10680065" y="4269867"/>
                    <a:pt x="10654665" y="4295140"/>
                    <a:pt x="10623423" y="4295140"/>
                  </a:cubicBezTo>
                  <a:lnTo>
                    <a:pt x="56642" y="4295140"/>
                  </a:lnTo>
                  <a:cubicBezTo>
                    <a:pt x="25400" y="4295140"/>
                    <a:pt x="0" y="4269740"/>
                    <a:pt x="0" y="4238498"/>
                  </a:cubicBezTo>
                  <a:close/>
                </a:path>
              </a:pathLst>
            </a:custGeom>
            <a:solidFill>
              <a:srgbClr val="E9ECF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Freeform 15" descr="preencoded.png"/>
          <p:cNvSpPr/>
          <p:nvPr/>
        </p:nvSpPr>
        <p:spPr>
          <a:xfrm>
            <a:off x="9569206" y="2790377"/>
            <a:ext cx="850554" cy="850554"/>
          </a:xfrm>
          <a:custGeom>
            <a:avLst/>
            <a:gdLst/>
            <a:ahLst/>
            <a:cxnLst/>
            <a:rect l="l" t="t" r="r" b="b"/>
            <a:pathLst>
              <a:path w="850554" h="850554">
                <a:moveTo>
                  <a:pt x="0" y="0"/>
                </a:moveTo>
                <a:lnTo>
                  <a:pt x="850553" y="0"/>
                </a:lnTo>
                <a:lnTo>
                  <a:pt x="850553" y="850554"/>
                </a:lnTo>
                <a:lnTo>
                  <a:pt x="0" y="8505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 descr="preencoded.png"/>
          <p:cNvSpPr/>
          <p:nvPr/>
        </p:nvSpPr>
        <p:spPr>
          <a:xfrm>
            <a:off x="9803159" y="3024188"/>
            <a:ext cx="382638" cy="382638"/>
          </a:xfrm>
          <a:custGeom>
            <a:avLst/>
            <a:gdLst/>
            <a:ahLst/>
            <a:cxnLst/>
            <a:rect l="l" t="t" r="r" b="b"/>
            <a:pathLst>
              <a:path w="382638" h="382638">
                <a:moveTo>
                  <a:pt x="0" y="0"/>
                </a:moveTo>
                <a:lnTo>
                  <a:pt x="382638" y="0"/>
                </a:lnTo>
                <a:lnTo>
                  <a:pt x="382638" y="382638"/>
                </a:lnTo>
                <a:lnTo>
                  <a:pt x="0" y="3826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569206" y="3905402"/>
            <a:ext cx="3998271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Дотримання термінів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69206" y="4442222"/>
            <a:ext cx="7443045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Зменшення ймовірності зриву термінів через непередбачені обставини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92238" y="6011761"/>
            <a:ext cx="8009934" cy="3221384"/>
            <a:chOff x="0" y="0"/>
            <a:chExt cx="10679913" cy="42951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679811" cy="4295140"/>
            </a:xfrm>
            <a:custGeom>
              <a:avLst/>
              <a:gdLst/>
              <a:ahLst/>
              <a:cxnLst/>
              <a:rect l="l" t="t" r="r" b="b"/>
              <a:pathLst>
                <a:path w="10679811" h="4295140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0623169" y="0"/>
                  </a:lnTo>
                  <a:cubicBezTo>
                    <a:pt x="10654537" y="0"/>
                    <a:pt x="10679811" y="25400"/>
                    <a:pt x="10679811" y="56642"/>
                  </a:cubicBezTo>
                  <a:lnTo>
                    <a:pt x="10679811" y="4238498"/>
                  </a:lnTo>
                  <a:cubicBezTo>
                    <a:pt x="10679811" y="4269867"/>
                    <a:pt x="10654411" y="4295140"/>
                    <a:pt x="10623169" y="4295140"/>
                  </a:cubicBezTo>
                  <a:lnTo>
                    <a:pt x="56642" y="4295140"/>
                  </a:lnTo>
                  <a:cubicBezTo>
                    <a:pt x="25400" y="4295140"/>
                    <a:pt x="0" y="4269740"/>
                    <a:pt x="0" y="4238498"/>
                  </a:cubicBezTo>
                  <a:close/>
                </a:path>
              </a:pathLst>
            </a:custGeom>
            <a:solidFill>
              <a:srgbClr val="E9ECF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Freeform 21" descr="preencoded.png"/>
          <p:cNvSpPr/>
          <p:nvPr/>
        </p:nvSpPr>
        <p:spPr>
          <a:xfrm>
            <a:off x="1275759" y="6295282"/>
            <a:ext cx="850554" cy="850554"/>
          </a:xfrm>
          <a:custGeom>
            <a:avLst/>
            <a:gdLst/>
            <a:ahLst/>
            <a:cxnLst/>
            <a:rect l="l" t="t" r="r" b="b"/>
            <a:pathLst>
              <a:path w="850554" h="850554">
                <a:moveTo>
                  <a:pt x="0" y="0"/>
                </a:moveTo>
                <a:lnTo>
                  <a:pt x="850554" y="0"/>
                </a:lnTo>
                <a:lnTo>
                  <a:pt x="850554" y="850554"/>
                </a:lnTo>
                <a:lnTo>
                  <a:pt x="0" y="8505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2" name="Freeform 22" descr="preencoded.png"/>
          <p:cNvSpPr/>
          <p:nvPr/>
        </p:nvSpPr>
        <p:spPr>
          <a:xfrm>
            <a:off x="1509712" y="6529092"/>
            <a:ext cx="382638" cy="382638"/>
          </a:xfrm>
          <a:custGeom>
            <a:avLst/>
            <a:gdLst/>
            <a:ahLst/>
            <a:cxnLst/>
            <a:rect l="l" t="t" r="r" b="b"/>
            <a:pathLst>
              <a:path w="382638" h="382638">
                <a:moveTo>
                  <a:pt x="0" y="0"/>
                </a:moveTo>
                <a:lnTo>
                  <a:pt x="382639" y="0"/>
                </a:lnTo>
                <a:lnTo>
                  <a:pt x="382639" y="382639"/>
                </a:lnTo>
                <a:lnTo>
                  <a:pt x="0" y="3826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7316" b="-7318"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275759" y="7410298"/>
            <a:ext cx="3544043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Висока якість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75759" y="7947127"/>
            <a:ext cx="7442892" cy="548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Підвищення стабільності і якості кінцевого продукту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285684" y="6011761"/>
            <a:ext cx="8010077" cy="3221384"/>
            <a:chOff x="0" y="0"/>
            <a:chExt cx="10680103" cy="429517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680065" cy="4295140"/>
            </a:xfrm>
            <a:custGeom>
              <a:avLst/>
              <a:gdLst/>
              <a:ahLst/>
              <a:cxnLst/>
              <a:rect l="l" t="t" r="r" b="b"/>
              <a:pathLst>
                <a:path w="10680065" h="4295140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0623423" y="0"/>
                  </a:lnTo>
                  <a:cubicBezTo>
                    <a:pt x="10654792" y="0"/>
                    <a:pt x="10680065" y="25400"/>
                    <a:pt x="10680065" y="56642"/>
                  </a:cubicBezTo>
                  <a:lnTo>
                    <a:pt x="10680065" y="4238498"/>
                  </a:lnTo>
                  <a:cubicBezTo>
                    <a:pt x="10680065" y="4269867"/>
                    <a:pt x="10654665" y="4295140"/>
                    <a:pt x="10623423" y="4295140"/>
                  </a:cubicBezTo>
                  <a:lnTo>
                    <a:pt x="56642" y="4295140"/>
                  </a:lnTo>
                  <a:cubicBezTo>
                    <a:pt x="25400" y="4295140"/>
                    <a:pt x="0" y="4269740"/>
                    <a:pt x="0" y="4238498"/>
                  </a:cubicBezTo>
                  <a:close/>
                </a:path>
              </a:pathLst>
            </a:custGeom>
            <a:solidFill>
              <a:srgbClr val="E9ECF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7" name="Freeform 27" descr="preencoded.png"/>
          <p:cNvSpPr/>
          <p:nvPr/>
        </p:nvSpPr>
        <p:spPr>
          <a:xfrm>
            <a:off x="9569206" y="6295282"/>
            <a:ext cx="850554" cy="850554"/>
          </a:xfrm>
          <a:custGeom>
            <a:avLst/>
            <a:gdLst/>
            <a:ahLst/>
            <a:cxnLst/>
            <a:rect l="l" t="t" r="r" b="b"/>
            <a:pathLst>
              <a:path w="850554" h="850554">
                <a:moveTo>
                  <a:pt x="0" y="0"/>
                </a:moveTo>
                <a:lnTo>
                  <a:pt x="850553" y="0"/>
                </a:lnTo>
                <a:lnTo>
                  <a:pt x="850553" y="850554"/>
                </a:lnTo>
                <a:lnTo>
                  <a:pt x="0" y="8505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8" name="Freeform 28" descr="preencoded.png"/>
          <p:cNvSpPr/>
          <p:nvPr/>
        </p:nvSpPr>
        <p:spPr>
          <a:xfrm>
            <a:off x="9803159" y="6529092"/>
            <a:ext cx="382638" cy="382638"/>
          </a:xfrm>
          <a:custGeom>
            <a:avLst/>
            <a:gdLst/>
            <a:ahLst/>
            <a:cxnLst/>
            <a:rect l="l" t="t" r="r" b="b"/>
            <a:pathLst>
              <a:path w="382638" h="382638">
                <a:moveTo>
                  <a:pt x="0" y="0"/>
                </a:moveTo>
                <a:lnTo>
                  <a:pt x="382638" y="0"/>
                </a:lnTo>
                <a:lnTo>
                  <a:pt x="382638" y="382639"/>
                </a:lnTo>
                <a:lnTo>
                  <a:pt x="0" y="38263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4879" r="-4876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9569206" y="7410298"/>
            <a:ext cx="3939178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Оптимізація ресурсів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569206" y="7947127"/>
            <a:ext cx="7443045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Ефективне планування ресурсів, часу та бюджету проєкту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CF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714355" y="654691"/>
            <a:ext cx="7837284" cy="7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Підхід до оцінки ризиків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14354" y="1719710"/>
            <a:ext cx="1048645" cy="358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dirty="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7714355" y="2192684"/>
            <a:ext cx="9717291" cy="28575"/>
          </a:xfrm>
          <a:custGeom>
            <a:avLst/>
            <a:gdLst/>
            <a:ahLst/>
            <a:cxnLst/>
            <a:rect l="l" t="t" r="r" b="b"/>
            <a:pathLst>
              <a:path w="9717291" h="28575">
                <a:moveTo>
                  <a:pt x="0" y="0"/>
                </a:moveTo>
                <a:lnTo>
                  <a:pt x="9717290" y="0"/>
                </a:lnTo>
                <a:lnTo>
                  <a:pt x="9717290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" b="-2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714355" y="2353123"/>
            <a:ext cx="4023417" cy="401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Ймовірність виникнення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14355" y="2815380"/>
            <a:ext cx="9717291" cy="868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Оцінка того, наскільки вірогідно виникнення певного ризику в процесі реалізації проєкту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14354" y="4026398"/>
            <a:ext cx="1201045" cy="358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dirty="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7714355" y="4474959"/>
            <a:ext cx="9717291" cy="28575"/>
          </a:xfrm>
          <a:custGeom>
            <a:avLst/>
            <a:gdLst/>
            <a:ahLst/>
            <a:cxnLst/>
            <a:rect l="l" t="t" r="r" b="b"/>
            <a:pathLst>
              <a:path w="9717291" h="28575">
                <a:moveTo>
                  <a:pt x="0" y="0"/>
                </a:moveTo>
                <a:lnTo>
                  <a:pt x="9717290" y="0"/>
                </a:lnTo>
                <a:lnTo>
                  <a:pt x="9717290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" b="-24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714355" y="4659811"/>
            <a:ext cx="3058868" cy="401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Вплив на проєкт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14355" y="5122069"/>
            <a:ext cx="9717291" cy="47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Аналіз можливих наслідків ризику для термінів, бюджету та якості продукту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14355" y="5941666"/>
            <a:ext cx="1048644" cy="358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dirty="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</a:p>
        </p:txBody>
      </p:sp>
      <p:sp>
        <p:nvSpPr>
          <p:cNvPr id="17" name="Freeform 17" descr="preencoded.png"/>
          <p:cNvSpPr/>
          <p:nvPr/>
        </p:nvSpPr>
        <p:spPr>
          <a:xfrm>
            <a:off x="7714355" y="6365824"/>
            <a:ext cx="9717291" cy="28575"/>
          </a:xfrm>
          <a:custGeom>
            <a:avLst/>
            <a:gdLst/>
            <a:ahLst/>
            <a:cxnLst/>
            <a:rect l="l" t="t" r="r" b="b"/>
            <a:pathLst>
              <a:path w="9717291" h="28575">
                <a:moveTo>
                  <a:pt x="0" y="0"/>
                </a:moveTo>
                <a:lnTo>
                  <a:pt x="9717290" y="0"/>
                </a:lnTo>
                <a:lnTo>
                  <a:pt x="9717290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" b="-24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714355" y="6575079"/>
            <a:ext cx="3984422" cy="401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Загальний рівень ризику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14355" y="7037337"/>
            <a:ext cx="9717291" cy="47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Визначення пріоритетності через поєднання ймовірності та впливу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14354" y="7856934"/>
            <a:ext cx="1429645" cy="358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dirty="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</a:p>
        </p:txBody>
      </p:sp>
      <p:sp>
        <p:nvSpPr>
          <p:cNvPr id="21" name="Freeform 21" descr="preencoded.png"/>
          <p:cNvSpPr/>
          <p:nvPr/>
        </p:nvSpPr>
        <p:spPr>
          <a:xfrm>
            <a:off x="7714355" y="8256689"/>
            <a:ext cx="9717291" cy="28575"/>
          </a:xfrm>
          <a:custGeom>
            <a:avLst/>
            <a:gdLst/>
            <a:ahLst/>
            <a:cxnLst/>
            <a:rect l="l" t="t" r="r" b="b"/>
            <a:pathLst>
              <a:path w="9717291" h="28575">
                <a:moveTo>
                  <a:pt x="0" y="0"/>
                </a:moveTo>
                <a:lnTo>
                  <a:pt x="9717290" y="0"/>
                </a:lnTo>
                <a:lnTo>
                  <a:pt x="9717290" y="28575"/>
                </a:lnTo>
                <a:lnTo>
                  <a:pt x="0" y="28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" b="-24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7714355" y="8490347"/>
            <a:ext cx="3410245" cy="401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Стратегія реагування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14355" y="8952605"/>
            <a:ext cx="9717291" cy="477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Розробка конкретних заходів для мінімізації або уникнення кожного ризику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CF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798462" y="608409"/>
            <a:ext cx="5704284" cy="732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Матриця ризиків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8462" y="1811684"/>
            <a:ext cx="8067227" cy="806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У проєкті визначено ключові ризики за чотирма основними категоріями, що дозволяє комплексно оцінити всі аспекти розробки.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769887" y="2874321"/>
            <a:ext cx="114300" cy="1462983"/>
          </a:xfrm>
          <a:custGeom>
            <a:avLst/>
            <a:gdLst/>
            <a:ahLst/>
            <a:cxnLst/>
            <a:rect l="l" t="t" r="r" b="b"/>
            <a:pathLst>
              <a:path w="114300" h="1462983">
                <a:moveTo>
                  <a:pt x="0" y="0"/>
                </a:moveTo>
                <a:lnTo>
                  <a:pt x="114300" y="0"/>
                </a:lnTo>
                <a:lnTo>
                  <a:pt x="114300" y="1462983"/>
                </a:lnTo>
                <a:lnTo>
                  <a:pt x="0" y="1462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2" b="-132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40914" y="3111998"/>
            <a:ext cx="2852147" cy="37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Терміни розробки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0914" y="3639445"/>
            <a:ext cx="7468048" cy="44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Ризики зриву дедлайнів та затримок у спринтах</a:t>
            </a:r>
          </a:p>
        </p:txBody>
      </p:sp>
      <p:sp>
        <p:nvSpPr>
          <p:cNvPr id="17" name="Freeform 17" descr="preencoded.png"/>
          <p:cNvSpPr/>
          <p:nvPr/>
        </p:nvSpPr>
        <p:spPr>
          <a:xfrm>
            <a:off x="769887" y="4565447"/>
            <a:ext cx="114300" cy="1462983"/>
          </a:xfrm>
          <a:custGeom>
            <a:avLst/>
            <a:gdLst/>
            <a:ahLst/>
            <a:cxnLst/>
            <a:rect l="l" t="t" r="r" b="b"/>
            <a:pathLst>
              <a:path w="114300" h="1462983">
                <a:moveTo>
                  <a:pt x="0" y="0"/>
                </a:moveTo>
                <a:lnTo>
                  <a:pt x="114300" y="0"/>
                </a:lnTo>
                <a:lnTo>
                  <a:pt x="114300" y="1462983"/>
                </a:lnTo>
                <a:lnTo>
                  <a:pt x="0" y="1462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2" b="-132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40914" y="4803134"/>
            <a:ext cx="2926852" cy="37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Технічна реалізація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40914" y="5330581"/>
            <a:ext cx="7468048" cy="44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Складності у backend та frontend розробці</a:t>
            </a:r>
          </a:p>
        </p:txBody>
      </p:sp>
      <p:sp>
        <p:nvSpPr>
          <p:cNvPr id="23" name="Freeform 23" descr="preencoded.png"/>
          <p:cNvSpPr/>
          <p:nvPr/>
        </p:nvSpPr>
        <p:spPr>
          <a:xfrm>
            <a:off x="769887" y="6256582"/>
            <a:ext cx="114300" cy="1462983"/>
          </a:xfrm>
          <a:custGeom>
            <a:avLst/>
            <a:gdLst/>
            <a:ahLst/>
            <a:cxnLst/>
            <a:rect l="l" t="t" r="r" b="b"/>
            <a:pathLst>
              <a:path w="114300" h="1462983">
                <a:moveTo>
                  <a:pt x="0" y="0"/>
                </a:moveTo>
                <a:lnTo>
                  <a:pt x="114300" y="0"/>
                </a:lnTo>
                <a:lnTo>
                  <a:pt x="114300" y="1462983"/>
                </a:lnTo>
                <a:lnTo>
                  <a:pt x="0" y="1462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2" b="-132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140914" y="6494259"/>
            <a:ext cx="2852147" cy="37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Безпека системи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40914" y="7021716"/>
            <a:ext cx="7468048" cy="44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Вразливості та загрози захисту даних</a:t>
            </a:r>
          </a:p>
        </p:txBody>
      </p:sp>
      <p:sp>
        <p:nvSpPr>
          <p:cNvPr id="29" name="Freeform 29" descr="preencoded.png"/>
          <p:cNvSpPr/>
          <p:nvPr/>
        </p:nvSpPr>
        <p:spPr>
          <a:xfrm>
            <a:off x="769887" y="7947717"/>
            <a:ext cx="114300" cy="1462983"/>
          </a:xfrm>
          <a:custGeom>
            <a:avLst/>
            <a:gdLst/>
            <a:ahLst/>
            <a:cxnLst/>
            <a:rect l="l" t="t" r="r" b="b"/>
            <a:pathLst>
              <a:path w="114300" h="1462983">
                <a:moveTo>
                  <a:pt x="0" y="0"/>
                </a:moveTo>
                <a:lnTo>
                  <a:pt x="114300" y="0"/>
                </a:lnTo>
                <a:lnTo>
                  <a:pt x="114300" y="1462983"/>
                </a:lnTo>
                <a:lnTo>
                  <a:pt x="0" y="1462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2" b="-132"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140914" y="8185394"/>
            <a:ext cx="2852147" cy="375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UX/UI дизайн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40914" y="8712841"/>
            <a:ext cx="7468048" cy="441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Проблеми зручності користувацького інтерфейсу</a:t>
            </a:r>
          </a:p>
        </p:txBody>
      </p:sp>
      <p:sp>
        <p:nvSpPr>
          <p:cNvPr id="32" name="Freeform 32" descr="preencoded.png"/>
          <p:cNvSpPr/>
          <p:nvPr/>
        </p:nvSpPr>
        <p:spPr>
          <a:xfrm>
            <a:off x="9431836" y="1939233"/>
            <a:ext cx="8067227" cy="4884534"/>
          </a:xfrm>
          <a:custGeom>
            <a:avLst/>
            <a:gdLst/>
            <a:ahLst/>
            <a:cxnLst/>
            <a:rect l="l" t="t" r="r" b="b"/>
            <a:pathLst>
              <a:path w="8067227" h="4884534">
                <a:moveTo>
                  <a:pt x="0" y="0"/>
                </a:moveTo>
                <a:lnTo>
                  <a:pt x="8067227" y="0"/>
                </a:lnTo>
                <a:lnTo>
                  <a:pt x="8067227" y="4884534"/>
                </a:lnTo>
                <a:lnTo>
                  <a:pt x="0" y="4884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" b="-15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blipFill>
              <a:blip r:embed="rId3"/>
              <a:stretch>
                <a:fillRect t="-83333" b="-83333"/>
              </a:stretch>
            </a:blip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710988" y="3202191"/>
            <a:ext cx="6296025" cy="3882628"/>
          </a:xfrm>
          <a:custGeom>
            <a:avLst/>
            <a:gdLst/>
            <a:ahLst/>
            <a:cxnLst/>
            <a:rect l="l" t="t" r="r" b="b"/>
            <a:pathLst>
              <a:path w="6296025" h="3882628">
                <a:moveTo>
                  <a:pt x="0" y="0"/>
                </a:moveTo>
                <a:lnTo>
                  <a:pt x="6296024" y="0"/>
                </a:lnTo>
                <a:lnTo>
                  <a:pt x="6296024" y="3882628"/>
                </a:lnTo>
                <a:lnTo>
                  <a:pt x="0" y="3882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" r="-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6403" y="765419"/>
            <a:ext cx="5617816" cy="740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Критичні ризики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6403" y="1842640"/>
            <a:ext cx="9857184" cy="954586"/>
            <a:chOff x="0" y="0"/>
            <a:chExt cx="13142912" cy="127278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42976" cy="1272794"/>
            </a:xfrm>
            <a:custGeom>
              <a:avLst/>
              <a:gdLst/>
              <a:ahLst/>
              <a:cxnLst/>
              <a:rect l="l" t="t" r="r" b="b"/>
              <a:pathLst>
                <a:path w="13142976" h="1272794">
                  <a:moveTo>
                    <a:pt x="0" y="44958"/>
                  </a:moveTo>
                  <a:cubicBezTo>
                    <a:pt x="0" y="20066"/>
                    <a:pt x="20066" y="0"/>
                    <a:pt x="44958" y="0"/>
                  </a:cubicBezTo>
                  <a:lnTo>
                    <a:pt x="13098019" y="0"/>
                  </a:lnTo>
                  <a:cubicBezTo>
                    <a:pt x="13122783" y="0"/>
                    <a:pt x="13142976" y="20066"/>
                    <a:pt x="13142976" y="44958"/>
                  </a:cubicBezTo>
                  <a:lnTo>
                    <a:pt x="13142976" y="1227836"/>
                  </a:lnTo>
                  <a:cubicBezTo>
                    <a:pt x="13142976" y="1252601"/>
                    <a:pt x="13122911" y="1272794"/>
                    <a:pt x="13098019" y="1272794"/>
                  </a:cubicBezTo>
                  <a:lnTo>
                    <a:pt x="44958" y="1272794"/>
                  </a:lnTo>
                  <a:cubicBezTo>
                    <a:pt x="20066" y="1272794"/>
                    <a:pt x="0" y="1252601"/>
                    <a:pt x="0" y="1227836"/>
                  </a:cubicBezTo>
                  <a:close/>
                </a:path>
              </a:pathLst>
            </a:custGeom>
            <a:solidFill>
              <a:srgbClr val="C3CFE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0" name="Freeform 10" descr="preencoded.png"/>
          <p:cNvSpPr/>
          <p:nvPr/>
        </p:nvSpPr>
        <p:spPr>
          <a:xfrm>
            <a:off x="1010993" y="2174377"/>
            <a:ext cx="280835" cy="224580"/>
          </a:xfrm>
          <a:custGeom>
            <a:avLst/>
            <a:gdLst/>
            <a:ahLst/>
            <a:cxnLst/>
            <a:rect l="l" t="t" r="r" b="b"/>
            <a:pathLst>
              <a:path w="280835" h="224580">
                <a:moveTo>
                  <a:pt x="0" y="0"/>
                </a:moveTo>
                <a:lnTo>
                  <a:pt x="280835" y="0"/>
                </a:lnTo>
                <a:lnTo>
                  <a:pt x="280835" y="224580"/>
                </a:lnTo>
                <a:lnTo>
                  <a:pt x="0" y="224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743" b="-174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16409" y="2047132"/>
            <a:ext cx="8902598" cy="435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Увага!</a:t>
            </a:r>
            <a:r>
              <a:rPr lang="en-US" sz="17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Ці ризики мають найвищий пріоритет та потребують постійного моніторингу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86403" y="3049934"/>
            <a:ext cx="9857184" cy="3104407"/>
            <a:chOff x="0" y="0"/>
            <a:chExt cx="13142912" cy="413920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142976" cy="4139184"/>
            </a:xfrm>
            <a:custGeom>
              <a:avLst/>
              <a:gdLst/>
              <a:ahLst/>
              <a:cxnLst/>
              <a:rect l="l" t="t" r="r" b="b"/>
              <a:pathLst>
                <a:path w="13142976" h="4139184">
                  <a:moveTo>
                    <a:pt x="0" y="44958"/>
                  </a:moveTo>
                  <a:cubicBezTo>
                    <a:pt x="0" y="20066"/>
                    <a:pt x="20066" y="0"/>
                    <a:pt x="44958" y="0"/>
                  </a:cubicBezTo>
                  <a:lnTo>
                    <a:pt x="13098019" y="0"/>
                  </a:lnTo>
                  <a:cubicBezTo>
                    <a:pt x="13122783" y="0"/>
                    <a:pt x="13142976" y="20066"/>
                    <a:pt x="13142976" y="44958"/>
                  </a:cubicBezTo>
                  <a:lnTo>
                    <a:pt x="13142976" y="4094226"/>
                  </a:lnTo>
                  <a:cubicBezTo>
                    <a:pt x="13142976" y="4118991"/>
                    <a:pt x="13122911" y="4139184"/>
                    <a:pt x="13098019" y="4139184"/>
                  </a:cubicBezTo>
                  <a:lnTo>
                    <a:pt x="44958" y="4139184"/>
                  </a:lnTo>
                  <a:cubicBezTo>
                    <a:pt x="20193" y="4139184"/>
                    <a:pt x="0" y="4119118"/>
                    <a:pt x="0" y="4094226"/>
                  </a:cubicBezTo>
                  <a:close/>
                </a:path>
              </a:pathLst>
            </a:custGeom>
            <a:solidFill>
              <a:srgbClr val="FFD1A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1010993" y="3255464"/>
            <a:ext cx="3876827" cy="44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⚠️ Затримка розробки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0993" y="3763861"/>
            <a:ext cx="9408023" cy="795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Нестача часу через недооцінку складності завдань може призвести до зриву термінів запуску платформи.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0993" y="4617691"/>
            <a:ext cx="9408023" cy="435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Високий вплив на бюджет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0993" y="5055841"/>
            <a:ext cx="9408023" cy="435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Ризик втрати конкурентних переваг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0993" y="5493991"/>
            <a:ext cx="9408023" cy="435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Потреба у додаткових ресурсах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86403" y="6378921"/>
            <a:ext cx="9857184" cy="3104407"/>
            <a:chOff x="0" y="0"/>
            <a:chExt cx="13142912" cy="413920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142976" cy="4139184"/>
            </a:xfrm>
            <a:custGeom>
              <a:avLst/>
              <a:gdLst/>
              <a:ahLst/>
              <a:cxnLst/>
              <a:rect l="l" t="t" r="r" b="b"/>
              <a:pathLst>
                <a:path w="13142976" h="4139184">
                  <a:moveTo>
                    <a:pt x="0" y="44958"/>
                  </a:moveTo>
                  <a:cubicBezTo>
                    <a:pt x="0" y="20066"/>
                    <a:pt x="20066" y="0"/>
                    <a:pt x="44958" y="0"/>
                  </a:cubicBezTo>
                  <a:lnTo>
                    <a:pt x="13098019" y="0"/>
                  </a:lnTo>
                  <a:cubicBezTo>
                    <a:pt x="13122783" y="0"/>
                    <a:pt x="13142976" y="20066"/>
                    <a:pt x="13142976" y="44958"/>
                  </a:cubicBezTo>
                  <a:lnTo>
                    <a:pt x="13142976" y="4094226"/>
                  </a:lnTo>
                  <a:cubicBezTo>
                    <a:pt x="13142976" y="4118991"/>
                    <a:pt x="13122911" y="4139184"/>
                    <a:pt x="13098019" y="4139184"/>
                  </a:cubicBezTo>
                  <a:lnTo>
                    <a:pt x="44958" y="4139184"/>
                  </a:lnTo>
                  <a:cubicBezTo>
                    <a:pt x="20193" y="4139184"/>
                    <a:pt x="0" y="4119118"/>
                    <a:pt x="0" y="4094226"/>
                  </a:cubicBezTo>
                  <a:close/>
                </a:path>
              </a:pathLst>
            </a:custGeom>
            <a:solidFill>
              <a:srgbClr val="FFD1A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1010993" y="6584452"/>
            <a:ext cx="4810716" cy="449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⚠️ Помилки backend-логіки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0993" y="7092848"/>
            <a:ext cx="9408023" cy="795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Критичні помилки у серверній частині можуть зупинити роботу всієї платформи та призвести до втрати даних.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10993" y="7946679"/>
            <a:ext cx="9408023" cy="435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Порушення функціоналу системи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0993" y="8384829"/>
            <a:ext cx="9408023" cy="435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Негативний вплив на репутацію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10993" y="8822979"/>
            <a:ext cx="9408023" cy="435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63922" lvl="1" indent="-131961" algn="l">
              <a:lnSpc>
                <a:spcPts val="2812"/>
              </a:lnSpc>
              <a:buFont typeface="Arial"/>
              <a:buChar char="•"/>
            </a:pPr>
            <a:r>
              <a:rPr lang="en-US" sz="17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Складність виправлення на пізніх етапах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CF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92238" y="1720453"/>
            <a:ext cx="9152934" cy="905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Ризики середнього рівня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3097263"/>
            <a:ext cx="16303523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Ці ризики не є критичними для запуску проєкту, але можуть суттєво знизити якість кінцевого продукту та задоволеність користувачів.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992238" y="4418705"/>
            <a:ext cx="5434460" cy="1134066"/>
          </a:xfrm>
          <a:custGeom>
            <a:avLst/>
            <a:gdLst/>
            <a:ahLst/>
            <a:cxnLst/>
            <a:rect l="l" t="t" r="r" b="b"/>
            <a:pathLst>
              <a:path w="5434460" h="1134066">
                <a:moveTo>
                  <a:pt x="0" y="0"/>
                </a:moveTo>
                <a:lnTo>
                  <a:pt x="5434460" y="0"/>
                </a:lnTo>
                <a:lnTo>
                  <a:pt x="5434460" y="1134065"/>
                </a:lnTo>
                <a:lnTo>
                  <a:pt x="0" y="1134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5" r="-6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75759" y="5817241"/>
            <a:ext cx="4774559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Неповна реалізація вимог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5759" y="6354070"/>
            <a:ext cx="4867427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Частина функціоналу може бути спрощена або відкладена на наступні версії через обмеження часу чи ресурсів.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6426698" y="4418705"/>
            <a:ext cx="5434460" cy="1134066"/>
          </a:xfrm>
          <a:custGeom>
            <a:avLst/>
            <a:gdLst/>
            <a:ahLst/>
            <a:cxnLst/>
            <a:rect l="l" t="t" r="r" b="b"/>
            <a:pathLst>
              <a:path w="5434460" h="1134066">
                <a:moveTo>
                  <a:pt x="0" y="0"/>
                </a:moveTo>
                <a:lnTo>
                  <a:pt x="5434461" y="0"/>
                </a:lnTo>
                <a:lnTo>
                  <a:pt x="5434461" y="1134065"/>
                </a:lnTo>
                <a:lnTo>
                  <a:pt x="0" y="11340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" r="-66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710210" y="5817241"/>
            <a:ext cx="3906736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Проблеми з безпекою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10210" y="6354070"/>
            <a:ext cx="4867427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Недостатня увага до захисту даних може призвести до вразливостей у системі автентифікації та авторизації.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11861159" y="4418705"/>
            <a:ext cx="5434460" cy="1134066"/>
          </a:xfrm>
          <a:custGeom>
            <a:avLst/>
            <a:gdLst/>
            <a:ahLst/>
            <a:cxnLst/>
            <a:rect l="l" t="t" r="r" b="b"/>
            <a:pathLst>
              <a:path w="5434460" h="1134066">
                <a:moveTo>
                  <a:pt x="0" y="0"/>
                </a:moveTo>
                <a:lnTo>
                  <a:pt x="5434460" y="0"/>
                </a:lnTo>
                <a:lnTo>
                  <a:pt x="5434460" y="1134065"/>
                </a:lnTo>
                <a:lnTo>
                  <a:pt x="0" y="11340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" r="-66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144670" y="5817241"/>
            <a:ext cx="3925043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Незручний інтерфейс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44670" y="6354070"/>
            <a:ext cx="4867427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Складна навігація або неінтуїтивний дизайн можуть знизити залученість користувачів та їхню лояльність.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CF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0238" y="894902"/>
            <a:ext cx="9445523" cy="1790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Стратегії мінімізації ризиків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50238" y="3111103"/>
            <a:ext cx="9445523" cy="6261945"/>
            <a:chOff x="0" y="0"/>
            <a:chExt cx="12594031" cy="83492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3955" cy="8349235"/>
            </a:xfrm>
            <a:custGeom>
              <a:avLst/>
              <a:gdLst/>
              <a:ahLst/>
              <a:cxnLst/>
              <a:rect l="l" t="t" r="r" b="b"/>
              <a:pathLst>
                <a:path w="12593955" h="834923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8292592"/>
                  </a:lnTo>
                  <a:cubicBezTo>
                    <a:pt x="12593955" y="8323961"/>
                    <a:pt x="12568555" y="8349235"/>
                    <a:pt x="12537313" y="8349235"/>
                  </a:cubicBezTo>
                  <a:lnTo>
                    <a:pt x="56642" y="8349235"/>
                  </a:lnTo>
                  <a:cubicBezTo>
                    <a:pt x="25273" y="8349235"/>
                    <a:pt x="0" y="8323835"/>
                    <a:pt x="0" y="8292592"/>
                  </a:cubicBezTo>
                  <a:close/>
                </a:path>
              </a:pathLst>
            </a:custGeom>
            <a:solidFill>
              <a:srgbClr val="E9EC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7850238" y="3111103"/>
            <a:ext cx="9445523" cy="2087318"/>
            <a:chOff x="0" y="0"/>
            <a:chExt cx="12594031" cy="278309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82" cy="2783078"/>
            </a:xfrm>
            <a:custGeom>
              <a:avLst/>
              <a:gdLst/>
              <a:ahLst/>
              <a:cxnLst/>
              <a:rect l="l" t="t" r="r" b="b"/>
              <a:pathLst>
                <a:path w="12594082" h="2783078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2726309"/>
                  </a:lnTo>
                  <a:cubicBezTo>
                    <a:pt x="12594082" y="2757678"/>
                    <a:pt x="12568682" y="2783078"/>
                    <a:pt x="1253731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E9ECF2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2" name="TextBox 12"/>
          <p:cNvSpPr txBox="1"/>
          <p:nvPr/>
        </p:nvSpPr>
        <p:spPr>
          <a:xfrm>
            <a:off x="8133759" y="3375574"/>
            <a:ext cx="5060747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Чітке планування спринтів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133759" y="3912394"/>
            <a:ext cx="8878491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Детальна декомпозиція завдань, реалістичні оцінки часу та регулярні ретроспективи для коригування планів.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7850238" y="5198421"/>
            <a:ext cx="9445523" cy="2087318"/>
            <a:chOff x="0" y="0"/>
            <a:chExt cx="12594031" cy="278309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594082" cy="2783078"/>
            </a:xfrm>
            <a:custGeom>
              <a:avLst/>
              <a:gdLst/>
              <a:ahLst/>
              <a:cxnLst/>
              <a:rect l="l" t="t" r="r" b="b"/>
              <a:pathLst>
                <a:path w="12594082" h="2783078">
                  <a:moveTo>
                    <a:pt x="0" y="0"/>
                  </a:moveTo>
                  <a:lnTo>
                    <a:pt x="12594082" y="0"/>
                  </a:lnTo>
                  <a:lnTo>
                    <a:pt x="12594082" y="2783078"/>
                  </a:lnTo>
                  <a:lnTo>
                    <a:pt x="0" y="2783078"/>
                  </a:lnTo>
                  <a:close/>
                </a:path>
              </a:pathLst>
            </a:custGeom>
            <a:solidFill>
              <a:srgbClr val="E9EC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7850238" y="5198421"/>
            <a:ext cx="9445523" cy="38100"/>
            <a:chOff x="0" y="0"/>
            <a:chExt cx="12594031" cy="50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94082" cy="50800"/>
            </a:xfrm>
            <a:custGeom>
              <a:avLst/>
              <a:gdLst/>
              <a:ahLst/>
              <a:cxnLst/>
              <a:rect l="l" t="t" r="r" b="b"/>
              <a:pathLst>
                <a:path w="12594082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568682" y="0"/>
                  </a:lnTo>
                  <a:cubicBezTo>
                    <a:pt x="12582651" y="0"/>
                    <a:pt x="12594082" y="11430"/>
                    <a:pt x="12594082" y="25400"/>
                  </a:cubicBezTo>
                  <a:cubicBezTo>
                    <a:pt x="12594082" y="39370"/>
                    <a:pt x="12582651" y="50800"/>
                    <a:pt x="12568682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FD2D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8" name="TextBox 18"/>
          <p:cNvSpPr txBox="1"/>
          <p:nvPr/>
        </p:nvSpPr>
        <p:spPr>
          <a:xfrm>
            <a:off x="8133759" y="5462883"/>
            <a:ext cx="3966715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Використання Laravel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33759" y="5999712"/>
            <a:ext cx="8878491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Застосування перевірених можливостей фреймворку для швидкої та надійної розробки backend-функціоналу.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850238" y="7285730"/>
            <a:ext cx="9445523" cy="2087318"/>
            <a:chOff x="0" y="0"/>
            <a:chExt cx="12594031" cy="278309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594082" cy="2783078"/>
            </a:xfrm>
            <a:custGeom>
              <a:avLst/>
              <a:gdLst/>
              <a:ahLst/>
              <a:cxnLst/>
              <a:rect l="l" t="t" r="r" b="b"/>
              <a:pathLst>
                <a:path w="12594082" h="2783078">
                  <a:moveTo>
                    <a:pt x="0" y="0"/>
                  </a:moveTo>
                  <a:lnTo>
                    <a:pt x="12594082" y="0"/>
                  </a:lnTo>
                  <a:lnTo>
                    <a:pt x="12594082" y="2783078"/>
                  </a:lnTo>
                  <a:lnTo>
                    <a:pt x="0" y="2783078"/>
                  </a:lnTo>
                  <a:close/>
                </a:path>
              </a:pathLst>
            </a:custGeom>
            <a:solidFill>
              <a:srgbClr val="E9ECF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7850238" y="7285730"/>
            <a:ext cx="9445523" cy="38100"/>
            <a:chOff x="0" y="0"/>
            <a:chExt cx="12594031" cy="50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594082" cy="50800"/>
            </a:xfrm>
            <a:custGeom>
              <a:avLst/>
              <a:gdLst/>
              <a:ahLst/>
              <a:cxnLst/>
              <a:rect l="l" t="t" r="r" b="b"/>
              <a:pathLst>
                <a:path w="12594082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568682" y="0"/>
                  </a:lnTo>
                  <a:cubicBezTo>
                    <a:pt x="12582651" y="0"/>
                    <a:pt x="12594082" y="11430"/>
                    <a:pt x="12594082" y="25400"/>
                  </a:cubicBezTo>
                  <a:cubicBezTo>
                    <a:pt x="12594082" y="39370"/>
                    <a:pt x="12582651" y="50800"/>
                    <a:pt x="12568682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FD2D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4" name="TextBox 24"/>
          <p:cNvSpPr txBox="1"/>
          <p:nvPr/>
        </p:nvSpPr>
        <p:spPr>
          <a:xfrm>
            <a:off x="8133759" y="7550201"/>
            <a:ext cx="3544043" cy="46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Простий дизайн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133759" y="8087020"/>
            <a:ext cx="8878491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Створення спрощеного та зрозумілого інтерфейсу з фокусом на ключовому функціоналі.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DF1F8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BFCFE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644423" y="487261"/>
            <a:ext cx="10659066" cy="594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562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Очікуваний результат управління ризиками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04187" y="2713282"/>
            <a:ext cx="2264864" cy="393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3562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70%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3455641" y="1495873"/>
            <a:ext cx="2762098" cy="2762098"/>
          </a:xfrm>
          <a:custGeom>
            <a:avLst/>
            <a:gdLst/>
            <a:ahLst/>
            <a:cxnLst/>
            <a:rect l="l" t="t" r="r" b="b"/>
            <a:pathLst>
              <a:path w="2762098" h="2762098">
                <a:moveTo>
                  <a:pt x="0" y="0"/>
                </a:moveTo>
                <a:lnTo>
                  <a:pt x="2762098" y="0"/>
                </a:lnTo>
                <a:lnTo>
                  <a:pt x="2762098" y="2762097"/>
                </a:lnTo>
                <a:lnTo>
                  <a:pt x="0" y="2762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582438" y="4469016"/>
            <a:ext cx="2508352" cy="30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9"/>
              </a:lnSpc>
            </a:pPr>
            <a:r>
              <a:rPr lang="en-US" sz="175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Зменшення помилок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4423" y="4819498"/>
            <a:ext cx="8384534" cy="361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43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Кількість критичних помилок у фінальній версії продукту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18797" y="2713282"/>
            <a:ext cx="2264864" cy="393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3562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85%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12070261" y="1495873"/>
            <a:ext cx="2762098" cy="2762098"/>
          </a:xfrm>
          <a:custGeom>
            <a:avLst/>
            <a:gdLst/>
            <a:ahLst/>
            <a:cxnLst/>
            <a:rect l="l" t="t" r="r" b="b"/>
            <a:pathLst>
              <a:path w="2762098" h="2762098">
                <a:moveTo>
                  <a:pt x="0" y="0"/>
                </a:moveTo>
                <a:lnTo>
                  <a:pt x="2762098" y="0"/>
                </a:lnTo>
                <a:lnTo>
                  <a:pt x="2762098" y="2762097"/>
                </a:lnTo>
                <a:lnTo>
                  <a:pt x="0" y="27620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117286" y="4469016"/>
            <a:ext cx="2668038" cy="30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9"/>
              </a:lnSpc>
            </a:pPr>
            <a:r>
              <a:rPr lang="en-US" sz="175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Стабільність розробки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59043" y="4819498"/>
            <a:ext cx="8384534" cy="361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43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Передбачуваність процесу та дотримання термінів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04187" y="6812309"/>
            <a:ext cx="2264864" cy="393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3562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90%</a:t>
            </a:r>
          </a:p>
        </p:txBody>
      </p:sp>
      <p:sp>
        <p:nvSpPr>
          <p:cNvPr id="16" name="Freeform 16" descr="preencoded.png"/>
          <p:cNvSpPr/>
          <p:nvPr/>
        </p:nvSpPr>
        <p:spPr>
          <a:xfrm>
            <a:off x="3455641" y="5594899"/>
            <a:ext cx="2762098" cy="2762098"/>
          </a:xfrm>
          <a:custGeom>
            <a:avLst/>
            <a:gdLst/>
            <a:ahLst/>
            <a:cxnLst/>
            <a:rect l="l" t="t" r="r" b="b"/>
            <a:pathLst>
              <a:path w="2762098" h="2762098">
                <a:moveTo>
                  <a:pt x="0" y="0"/>
                </a:moveTo>
                <a:lnTo>
                  <a:pt x="2762098" y="0"/>
                </a:lnTo>
                <a:lnTo>
                  <a:pt x="2762098" y="2762098"/>
                </a:lnTo>
                <a:lnTo>
                  <a:pt x="0" y="27620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601345" y="8568033"/>
            <a:ext cx="2470547" cy="30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9"/>
              </a:lnSpc>
            </a:pPr>
            <a:r>
              <a:rPr lang="en-US" sz="175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Керованість проєкту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4423" y="8918524"/>
            <a:ext cx="8384534" cy="361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43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Здатність швидко реагувати на зміни та проблеми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18797" y="6812309"/>
            <a:ext cx="2264864" cy="393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3562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80%</a:t>
            </a:r>
          </a:p>
        </p:txBody>
      </p:sp>
      <p:sp>
        <p:nvSpPr>
          <p:cNvPr id="20" name="Freeform 20" descr="preencoded.png"/>
          <p:cNvSpPr/>
          <p:nvPr/>
        </p:nvSpPr>
        <p:spPr>
          <a:xfrm>
            <a:off x="12070261" y="5594899"/>
            <a:ext cx="2762098" cy="2762098"/>
          </a:xfrm>
          <a:custGeom>
            <a:avLst/>
            <a:gdLst/>
            <a:ahLst/>
            <a:cxnLst/>
            <a:rect l="l" t="t" r="r" b="b"/>
            <a:pathLst>
              <a:path w="2762098" h="2762098">
                <a:moveTo>
                  <a:pt x="0" y="0"/>
                </a:moveTo>
                <a:lnTo>
                  <a:pt x="2762098" y="0"/>
                </a:lnTo>
                <a:lnTo>
                  <a:pt x="2762098" y="2762098"/>
                </a:lnTo>
                <a:lnTo>
                  <a:pt x="0" y="27620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2300347" y="8568033"/>
            <a:ext cx="2301773" cy="30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9"/>
              </a:lnSpc>
            </a:pPr>
            <a:r>
              <a:rPr lang="en-US" sz="1750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Якість продукту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59043" y="8918524"/>
            <a:ext cx="8384534" cy="361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2"/>
              </a:lnSpc>
            </a:pPr>
            <a:r>
              <a:rPr lang="en-US" sz="143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Відповідність вимогам та очікуванням користувачів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44423" y="9420073"/>
            <a:ext cx="16999153" cy="361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437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Завдяки проактивному управлінню ризиками проєкт залишається під контролем, що дозволяє досягти поставлених цілей у встановлені терміни з належною якістю.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527</Words>
  <Application>Microsoft Office PowerPoint</Application>
  <PresentationFormat>Довільний</PresentationFormat>
  <Paragraphs>117</Paragraphs>
  <Slides>11</Slides>
  <Notes>10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11</vt:i4>
      </vt:variant>
    </vt:vector>
  </HeadingPairs>
  <TitlesOfParts>
    <vt:vector size="17" baseType="lpstr">
      <vt:lpstr>Roboto Slab</vt:lpstr>
      <vt:lpstr>Arial</vt:lpstr>
      <vt:lpstr>Calibri</vt:lpstr>
      <vt:lpstr>Roboto Bold</vt:lpstr>
      <vt:lpstr>Roboto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Analiz-rizikiv-proyektu.pptx</dc:title>
  <cp:lastModifiedBy>Crazy Shell</cp:lastModifiedBy>
  <cp:revision>3</cp:revision>
  <dcterms:created xsi:type="dcterms:W3CDTF">2006-08-16T00:00:00Z</dcterms:created>
  <dcterms:modified xsi:type="dcterms:W3CDTF">2025-12-19T01:05:43Z</dcterms:modified>
  <dc:identifier>DAG76JpJkFY</dc:identifier>
</cp:coreProperties>
</file>